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6"/>
  </p:notesMasterIdLst>
  <p:handoutMasterIdLst>
    <p:handoutMasterId r:id="rId27"/>
  </p:handoutMasterIdLst>
  <p:sldIdLst>
    <p:sldId id="257" r:id="rId5"/>
    <p:sldId id="288" r:id="rId6"/>
    <p:sldId id="282" r:id="rId7"/>
    <p:sldId id="283" r:id="rId8"/>
    <p:sldId id="270" r:id="rId9"/>
    <p:sldId id="284" r:id="rId10"/>
    <p:sldId id="285" r:id="rId11"/>
    <p:sldId id="286" r:id="rId12"/>
    <p:sldId id="287" r:id="rId13"/>
    <p:sldId id="289" r:id="rId14"/>
    <p:sldId id="268" r:id="rId15"/>
    <p:sldId id="272" r:id="rId16"/>
    <p:sldId id="273" r:id="rId17"/>
    <p:sldId id="274" r:id="rId18"/>
    <p:sldId id="298" r:id="rId19"/>
    <p:sldId id="290" r:id="rId20"/>
    <p:sldId id="296" r:id="rId21"/>
    <p:sldId id="295" r:id="rId22"/>
    <p:sldId id="294" r:id="rId23"/>
    <p:sldId id="297" r:id="rId24"/>
    <p:sldId id="291" r:id="rId25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79" autoAdjust="0"/>
    <p:restoredTop sz="94660"/>
  </p:normalViewPr>
  <p:slideViewPr>
    <p:cSldViewPr>
      <p:cViewPr>
        <p:scale>
          <a:sx n="75" d="100"/>
          <a:sy n="75" d="100"/>
        </p:scale>
        <p:origin x="1205" y="187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noFill/>
            <a:ln w="25400" cap="flat" cmpd="sng" algn="ctr">
              <a:solidFill>
                <a:schemeClr val="accent1"/>
              </a:solidFill>
              <a:miter lim="800000"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A5-4173-B097-A5EB6A6F1C1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noFill/>
            <a:ln w="25400" cap="flat" cmpd="sng" algn="ctr">
              <a:solidFill>
                <a:schemeClr val="accent2"/>
              </a:solidFill>
              <a:miter lim="800000"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A5-4173-B097-A5EB6A6F1C1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noFill/>
            <a:ln w="25400" cap="flat" cmpd="sng" algn="ctr">
              <a:solidFill>
                <a:schemeClr val="accent3"/>
              </a:solidFill>
              <a:miter lim="800000"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EA5-4173-B097-A5EB6A6F1C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35"/>
        <c:axId val="632163384"/>
        <c:axId val="632166128"/>
      </c:barChart>
      <c:catAx>
        <c:axId val="632163384"/>
        <c:scaling>
          <c:orientation val="minMax"/>
        </c:scaling>
        <c:delete val="1"/>
        <c:axPos val="b"/>
        <c:numFmt formatCode="General" sourceLinked="0"/>
        <c:majorTickMark val="none"/>
        <c:minorTickMark val="none"/>
        <c:tickLblPos val="nextTo"/>
        <c:crossAx val="632166128"/>
        <c:crosses val="autoZero"/>
        <c:auto val="1"/>
        <c:lblAlgn val="ctr"/>
        <c:lblOffset val="100"/>
        <c:noMultiLvlLbl val="0"/>
      </c:catAx>
      <c:valAx>
        <c:axId val="632166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2163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1197"/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vProcess5" loCatId="process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95A5E99-E976-4550-8F80-53CC813F2F5A}">
      <dgm:prSet phldrT="[Text]"/>
      <dgm:spPr/>
      <dgm:t>
        <a:bodyPr/>
        <a:lstStyle/>
        <a:p>
          <a:r>
            <a:rPr lang="en-US" b="1" dirty="0">
              <a:solidFill>
                <a:schemeClr val="accent1">
                  <a:lumMod val="40000"/>
                  <a:lumOff val="60000"/>
                </a:schemeClr>
              </a:solidFill>
            </a:rPr>
            <a:t>MODULE 1</a:t>
          </a:r>
        </a:p>
        <a:p>
          <a:r>
            <a:rPr lang="en-IN" b="1" dirty="0"/>
            <a:t>Authentication &amp; Role Control</a:t>
          </a:r>
          <a:endParaRPr lang="en-US" dirty="0"/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03339A0D-5DC0-4B29-8353-C5AEBFD4DE86}" type="parTrans" cxnId="{D1A4D8E6-F04E-4AB1-8D0C-63DC7AB1E81F}">
      <dgm:prSet/>
      <dgm:spPr/>
      <dgm:t>
        <a:bodyPr/>
        <a:lstStyle/>
        <a:p>
          <a:endParaRPr lang="en-US"/>
        </a:p>
      </dgm:t>
    </dgm:pt>
    <dgm:pt modelId="{8877691F-1B60-4485-9174-DDEC7EE68B70}" type="sibTrans" cxnId="{D1A4D8E6-F04E-4AB1-8D0C-63DC7AB1E81F}">
      <dgm:prSet/>
      <dgm:spPr/>
      <dgm:t>
        <a:bodyPr/>
        <a:lstStyle/>
        <a:p>
          <a:endParaRPr lang="en-US"/>
        </a:p>
      </dgm:t>
    </dgm:pt>
    <dgm:pt modelId="{8EC937D8-BD76-4A12-A3E5-900D5C1E2E05}">
      <dgm:prSet phldrT="[Text]"/>
      <dgm:spPr/>
      <dgm:t>
        <a:bodyPr/>
        <a:lstStyle/>
        <a:p>
          <a:r>
            <a:rPr lang="en-US" b="1" dirty="0">
              <a:solidFill>
                <a:schemeClr val="accent1">
                  <a:lumMod val="40000"/>
                  <a:lumOff val="60000"/>
                </a:schemeClr>
              </a:solidFill>
            </a:rPr>
            <a:t>MODULE 2</a:t>
          </a:r>
        </a:p>
        <a:p>
          <a:r>
            <a:rPr lang="en-IN" dirty="0"/>
            <a:t>Product &amp; Inventory Management System</a:t>
          </a:r>
          <a:endParaRPr lang="en-US" dirty="0"/>
        </a:p>
      </dgm:t>
    </dgm:pt>
    <dgm:pt modelId="{8265EE85-9851-494E-A6D3-1CDACE947DF3}" type="parTrans" cxnId="{43DC8383-AEE5-490C-A8E5-1F216F2B8FE6}">
      <dgm:prSet/>
      <dgm:spPr/>
      <dgm:t>
        <a:bodyPr/>
        <a:lstStyle/>
        <a:p>
          <a:endParaRPr lang="en-US"/>
        </a:p>
      </dgm:t>
    </dgm:pt>
    <dgm:pt modelId="{B3EFD4A5-9FA1-4ABE-B722-05162509509B}" type="sibTrans" cxnId="{43DC8383-AEE5-490C-A8E5-1F216F2B8FE6}">
      <dgm:prSet/>
      <dgm:spPr/>
      <dgm:t>
        <a:bodyPr/>
        <a:lstStyle/>
        <a:p>
          <a:endParaRPr lang="en-US"/>
        </a:p>
      </dgm:t>
    </dgm:pt>
    <dgm:pt modelId="{7133ECF5-4190-4604-AA2F-03C9A0A9210F}">
      <dgm:prSet phldrT="[Text]"/>
      <dgm:spPr/>
      <dgm:t>
        <a:bodyPr/>
        <a:lstStyle/>
        <a:p>
          <a:r>
            <a:rPr lang="en-US" b="1" dirty="0">
              <a:solidFill>
                <a:schemeClr val="accent1">
                  <a:lumMod val="40000"/>
                  <a:lumOff val="60000"/>
                </a:schemeClr>
              </a:solidFill>
            </a:rPr>
            <a:t>MODULE 3</a:t>
          </a:r>
        </a:p>
        <a:p>
          <a:r>
            <a:rPr lang="en-US" dirty="0"/>
            <a:t>Low stock Alerts</a:t>
          </a:r>
        </a:p>
        <a:p>
          <a:endParaRPr lang="en-US" dirty="0"/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7D1B29D7-21DD-436A-8F7C-E87DE53C1431}" type="parTrans" cxnId="{011A9761-E983-4C7D-AB1D-2038261D8FF8}">
      <dgm:prSet/>
      <dgm:spPr/>
      <dgm:t>
        <a:bodyPr/>
        <a:lstStyle/>
        <a:p>
          <a:endParaRPr lang="en-US"/>
        </a:p>
      </dgm:t>
    </dgm:pt>
    <dgm:pt modelId="{46037378-034A-4662-877A-B53E1DA069A3}" type="sibTrans" cxnId="{011A9761-E983-4C7D-AB1D-2038261D8FF8}">
      <dgm:prSet/>
      <dgm:spPr/>
      <dgm:t>
        <a:bodyPr/>
        <a:lstStyle/>
        <a:p>
          <a:endParaRPr lang="en-US"/>
        </a:p>
      </dgm:t>
    </dgm:pt>
    <dgm:pt modelId="{1D84D8B6-AB32-4491-B5D2-EFE3D7668B88}" type="pres">
      <dgm:prSet presAssocID="{CD7942A0-B7D2-4B14-8FEA-55FC702F5BE7}" presName="outerComposite" presStyleCnt="0">
        <dgm:presLayoutVars>
          <dgm:chMax val="5"/>
          <dgm:dir/>
          <dgm:resizeHandles val="exact"/>
        </dgm:presLayoutVars>
      </dgm:prSet>
      <dgm:spPr/>
    </dgm:pt>
    <dgm:pt modelId="{3E0E8213-E460-4EB7-9A92-C2B1CC553F0D}" type="pres">
      <dgm:prSet presAssocID="{CD7942A0-B7D2-4B14-8FEA-55FC702F5BE7}" presName="dummyMaxCanvas" presStyleCnt="0">
        <dgm:presLayoutVars/>
      </dgm:prSet>
      <dgm:spPr/>
    </dgm:pt>
    <dgm:pt modelId="{124EF20B-D98C-45B2-BB13-7B93B5373CEB}" type="pres">
      <dgm:prSet presAssocID="{CD7942A0-B7D2-4B14-8FEA-55FC702F5BE7}" presName="ThreeNodes_1" presStyleLbl="node1" presStyleIdx="0" presStyleCnt="3" custLinFactNeighborX="-73398" custLinFactNeighborY="-91741">
        <dgm:presLayoutVars>
          <dgm:bulletEnabled val="1"/>
        </dgm:presLayoutVars>
      </dgm:prSet>
      <dgm:spPr/>
    </dgm:pt>
    <dgm:pt modelId="{CA544AF7-F7B2-4CA5-9251-B4CDB8D06634}" type="pres">
      <dgm:prSet presAssocID="{CD7942A0-B7D2-4B14-8FEA-55FC702F5BE7}" presName="ThreeNodes_2" presStyleLbl="node1" presStyleIdx="1" presStyleCnt="3" custLinFactNeighborX="-2151" custLinFactNeighborY="1583">
        <dgm:presLayoutVars>
          <dgm:bulletEnabled val="1"/>
        </dgm:presLayoutVars>
      </dgm:prSet>
      <dgm:spPr/>
    </dgm:pt>
    <dgm:pt modelId="{2AE92D3F-F0FA-45DD-BB60-4C6FBC6BC016}" type="pres">
      <dgm:prSet presAssocID="{CD7942A0-B7D2-4B14-8FEA-55FC702F5BE7}" presName="ThreeNodes_3" presStyleLbl="node1" presStyleIdx="2" presStyleCnt="3">
        <dgm:presLayoutVars>
          <dgm:bulletEnabled val="1"/>
        </dgm:presLayoutVars>
      </dgm:prSet>
      <dgm:spPr/>
    </dgm:pt>
    <dgm:pt modelId="{9CA877D8-99F8-40A0-89E9-59A61C9A70F4}" type="pres">
      <dgm:prSet presAssocID="{CD7942A0-B7D2-4B14-8FEA-55FC702F5BE7}" presName="ThreeConn_1-2" presStyleLbl="fgAccFollowNode1" presStyleIdx="0" presStyleCnt="2">
        <dgm:presLayoutVars>
          <dgm:bulletEnabled val="1"/>
        </dgm:presLayoutVars>
      </dgm:prSet>
      <dgm:spPr/>
    </dgm:pt>
    <dgm:pt modelId="{62643EF2-016C-41F1-8CBC-398422A85727}" type="pres">
      <dgm:prSet presAssocID="{CD7942A0-B7D2-4B14-8FEA-55FC702F5BE7}" presName="ThreeConn_2-3" presStyleLbl="fgAccFollowNode1" presStyleIdx="1" presStyleCnt="2">
        <dgm:presLayoutVars>
          <dgm:bulletEnabled val="1"/>
        </dgm:presLayoutVars>
      </dgm:prSet>
      <dgm:spPr/>
    </dgm:pt>
    <dgm:pt modelId="{7A2F6994-DA87-4497-BFC7-DD9D6EC5315F}" type="pres">
      <dgm:prSet presAssocID="{CD7942A0-B7D2-4B14-8FEA-55FC702F5BE7}" presName="ThreeNodes_1_text" presStyleLbl="node1" presStyleIdx="2" presStyleCnt="3">
        <dgm:presLayoutVars>
          <dgm:bulletEnabled val="1"/>
        </dgm:presLayoutVars>
      </dgm:prSet>
      <dgm:spPr/>
    </dgm:pt>
    <dgm:pt modelId="{916C48CB-E452-4B79-A9B9-4C9A90B47960}" type="pres">
      <dgm:prSet presAssocID="{CD7942A0-B7D2-4B14-8FEA-55FC702F5BE7}" presName="ThreeNodes_2_text" presStyleLbl="node1" presStyleIdx="2" presStyleCnt="3">
        <dgm:presLayoutVars>
          <dgm:bulletEnabled val="1"/>
        </dgm:presLayoutVars>
      </dgm:prSet>
      <dgm:spPr/>
    </dgm:pt>
    <dgm:pt modelId="{A31D264E-E285-4E5C-8EB7-762CD501BE72}" type="pres">
      <dgm:prSet presAssocID="{CD7942A0-B7D2-4B14-8FEA-55FC702F5BE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5A89A138-BC1A-490F-935E-2EC3F74E8E18}" type="presOf" srcId="{7133ECF5-4190-4604-AA2F-03C9A0A9210F}" destId="{2AE92D3F-F0FA-45DD-BB60-4C6FBC6BC016}" srcOrd="0" destOrd="0" presId="urn:microsoft.com/office/officeart/2005/8/layout/vProcess5"/>
    <dgm:cxn modelId="{011A9761-E983-4C7D-AB1D-2038261D8FF8}" srcId="{CD7942A0-B7D2-4B14-8FEA-55FC702F5BE7}" destId="{7133ECF5-4190-4604-AA2F-03C9A0A9210F}" srcOrd="2" destOrd="0" parTransId="{7D1B29D7-21DD-436A-8F7C-E87DE53C1431}" sibTransId="{46037378-034A-4662-877A-B53E1DA069A3}"/>
    <dgm:cxn modelId="{8A063A46-8F8D-405A-B2D6-6495FA638F46}" type="presOf" srcId="{8EC937D8-BD76-4A12-A3E5-900D5C1E2E05}" destId="{CA544AF7-F7B2-4CA5-9251-B4CDB8D06634}" srcOrd="0" destOrd="0" presId="urn:microsoft.com/office/officeart/2005/8/layout/vProcess5"/>
    <dgm:cxn modelId="{A071614A-8A85-47B2-A113-0652CAB9B428}" type="presOf" srcId="{095A5E99-E976-4550-8F80-53CC813F2F5A}" destId="{124EF20B-D98C-45B2-BB13-7B93B5373CEB}" srcOrd="0" destOrd="0" presId="urn:microsoft.com/office/officeart/2005/8/layout/vProcess5"/>
    <dgm:cxn modelId="{43DC8383-AEE5-490C-A8E5-1F216F2B8FE6}" srcId="{CD7942A0-B7D2-4B14-8FEA-55FC702F5BE7}" destId="{8EC937D8-BD76-4A12-A3E5-900D5C1E2E05}" srcOrd="1" destOrd="0" parTransId="{8265EE85-9851-494E-A6D3-1CDACE947DF3}" sibTransId="{B3EFD4A5-9FA1-4ABE-B722-05162509509B}"/>
    <dgm:cxn modelId="{03E7038C-2CC0-496B-88A0-60396CDC31E4}" type="presOf" srcId="{7133ECF5-4190-4604-AA2F-03C9A0A9210F}" destId="{A31D264E-E285-4E5C-8EB7-762CD501BE72}" srcOrd="1" destOrd="0" presId="urn:microsoft.com/office/officeart/2005/8/layout/vProcess5"/>
    <dgm:cxn modelId="{C2D0E194-BD14-4AD2-9E3A-CE984C34B6CD}" type="presOf" srcId="{CD7942A0-B7D2-4B14-8FEA-55FC702F5BE7}" destId="{1D84D8B6-AB32-4491-B5D2-EFE3D7668B88}" srcOrd="0" destOrd="0" presId="urn:microsoft.com/office/officeart/2005/8/layout/vProcess5"/>
    <dgm:cxn modelId="{BB374C9D-646D-46E6-89B4-117F0E21BA34}" type="presOf" srcId="{8EC937D8-BD76-4A12-A3E5-900D5C1E2E05}" destId="{916C48CB-E452-4B79-A9B9-4C9A90B47960}" srcOrd="1" destOrd="0" presId="urn:microsoft.com/office/officeart/2005/8/layout/vProcess5"/>
    <dgm:cxn modelId="{12FC7FDE-4033-4970-A683-61DE6FA84E89}" type="presOf" srcId="{8877691F-1B60-4485-9174-DDEC7EE68B70}" destId="{9CA877D8-99F8-40A0-89E9-59A61C9A70F4}" srcOrd="0" destOrd="0" presId="urn:microsoft.com/office/officeart/2005/8/layout/vProcess5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7C007CEB-6418-4EA7-9CB6-5B93D0C655E6}" type="presOf" srcId="{095A5E99-E976-4550-8F80-53CC813F2F5A}" destId="{7A2F6994-DA87-4497-BFC7-DD9D6EC5315F}" srcOrd="1" destOrd="0" presId="urn:microsoft.com/office/officeart/2005/8/layout/vProcess5"/>
    <dgm:cxn modelId="{6CF7D6F9-A5F2-48E3-AF5C-A2074559AE21}" type="presOf" srcId="{B3EFD4A5-9FA1-4ABE-B722-05162509509B}" destId="{62643EF2-016C-41F1-8CBC-398422A85727}" srcOrd="0" destOrd="0" presId="urn:microsoft.com/office/officeart/2005/8/layout/vProcess5"/>
    <dgm:cxn modelId="{768DB908-A4BF-48A6-A740-5DD0CBAFBB11}" type="presParOf" srcId="{1D84D8B6-AB32-4491-B5D2-EFE3D7668B88}" destId="{3E0E8213-E460-4EB7-9A92-C2B1CC553F0D}" srcOrd="0" destOrd="0" presId="urn:microsoft.com/office/officeart/2005/8/layout/vProcess5"/>
    <dgm:cxn modelId="{A8B17D3B-E670-4FE0-A845-244C702B8151}" type="presParOf" srcId="{1D84D8B6-AB32-4491-B5D2-EFE3D7668B88}" destId="{124EF20B-D98C-45B2-BB13-7B93B5373CEB}" srcOrd="1" destOrd="0" presId="urn:microsoft.com/office/officeart/2005/8/layout/vProcess5"/>
    <dgm:cxn modelId="{1E8E2D8B-A980-4080-A16E-1F74528DE4D0}" type="presParOf" srcId="{1D84D8B6-AB32-4491-B5D2-EFE3D7668B88}" destId="{CA544AF7-F7B2-4CA5-9251-B4CDB8D06634}" srcOrd="2" destOrd="0" presId="urn:microsoft.com/office/officeart/2005/8/layout/vProcess5"/>
    <dgm:cxn modelId="{7992440C-9F36-432D-90EE-E2A708CEB38B}" type="presParOf" srcId="{1D84D8B6-AB32-4491-B5D2-EFE3D7668B88}" destId="{2AE92D3F-F0FA-45DD-BB60-4C6FBC6BC016}" srcOrd="3" destOrd="0" presId="urn:microsoft.com/office/officeart/2005/8/layout/vProcess5"/>
    <dgm:cxn modelId="{DBE883B8-7D13-43BA-A456-8DBB93D30C93}" type="presParOf" srcId="{1D84D8B6-AB32-4491-B5D2-EFE3D7668B88}" destId="{9CA877D8-99F8-40A0-89E9-59A61C9A70F4}" srcOrd="4" destOrd="0" presId="urn:microsoft.com/office/officeart/2005/8/layout/vProcess5"/>
    <dgm:cxn modelId="{A3B9E6ED-FFD0-430E-B609-EBE8E75E7C44}" type="presParOf" srcId="{1D84D8B6-AB32-4491-B5D2-EFE3D7668B88}" destId="{62643EF2-016C-41F1-8CBC-398422A85727}" srcOrd="5" destOrd="0" presId="urn:microsoft.com/office/officeart/2005/8/layout/vProcess5"/>
    <dgm:cxn modelId="{278FE748-9C54-4E36-9203-E948DB63C99A}" type="presParOf" srcId="{1D84D8B6-AB32-4491-B5D2-EFE3D7668B88}" destId="{7A2F6994-DA87-4497-BFC7-DD9D6EC5315F}" srcOrd="6" destOrd="0" presId="urn:microsoft.com/office/officeart/2005/8/layout/vProcess5"/>
    <dgm:cxn modelId="{E81279B5-23BF-4F73-A353-8831FC04E9BC}" type="presParOf" srcId="{1D84D8B6-AB32-4491-B5D2-EFE3D7668B88}" destId="{916C48CB-E452-4B79-A9B9-4C9A90B47960}" srcOrd="7" destOrd="0" presId="urn:microsoft.com/office/officeart/2005/8/layout/vProcess5"/>
    <dgm:cxn modelId="{16289EC3-0C51-4B32-B6CC-FE8F7F6F6C76}" type="presParOf" srcId="{1D84D8B6-AB32-4491-B5D2-EFE3D7668B88}" destId="{A31D264E-E285-4E5C-8EB7-762CD501BE72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4EF20B-D98C-45B2-BB13-7B93B5373CEB}">
      <dsp:nvSpPr>
        <dsp:cNvPr id="0" name=""/>
        <dsp:cNvSpPr/>
      </dsp:nvSpPr>
      <dsp:spPr>
        <a:xfrm>
          <a:off x="0" y="0"/>
          <a:ext cx="4316650" cy="13396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2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accent1">
                  <a:lumMod val="40000"/>
                  <a:lumOff val="60000"/>
                </a:schemeClr>
              </a:solidFill>
            </a:rPr>
            <a:t>MODULE 1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Authentication &amp; Role Control</a:t>
          </a:r>
          <a:endParaRPr lang="en-US" sz="2000" kern="1200" dirty="0"/>
        </a:p>
      </dsp:txBody>
      <dsp:txXfrm>
        <a:off x="39238" y="39238"/>
        <a:ext cx="2871019" cy="1261215"/>
      </dsp:txXfrm>
    </dsp:sp>
    <dsp:sp modelId="{CA544AF7-F7B2-4CA5-9251-B4CDB8D06634}">
      <dsp:nvSpPr>
        <dsp:cNvPr id="0" name=""/>
        <dsp:cNvSpPr/>
      </dsp:nvSpPr>
      <dsp:spPr>
        <a:xfrm>
          <a:off x="288029" y="1584180"/>
          <a:ext cx="4316650" cy="13396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3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accent1">
                  <a:lumMod val="40000"/>
                  <a:lumOff val="60000"/>
                </a:schemeClr>
              </a:solidFill>
            </a:rPr>
            <a:t>MODULE 2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 dirty="0"/>
            <a:t>Product &amp; Inventory Management System</a:t>
          </a:r>
          <a:endParaRPr lang="en-US" sz="2000" kern="1200" dirty="0"/>
        </a:p>
      </dsp:txBody>
      <dsp:txXfrm>
        <a:off x="327267" y="1623418"/>
        <a:ext cx="2986494" cy="1261215"/>
      </dsp:txXfrm>
    </dsp:sp>
    <dsp:sp modelId="{2AE92D3F-F0FA-45DD-BB60-4C6FBC6BC016}">
      <dsp:nvSpPr>
        <dsp:cNvPr id="0" name=""/>
        <dsp:cNvSpPr/>
      </dsp:nvSpPr>
      <dsp:spPr>
        <a:xfrm>
          <a:off x="761761" y="3125945"/>
          <a:ext cx="4316650" cy="133969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15000"/>
                <a:satMod val="180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45000"/>
                <a:satMod val="170000"/>
              </a:schemeClr>
            </a:gs>
            <a:gs pos="70000">
              <a:schemeClr val="accent4">
                <a:hueOff val="0"/>
                <a:satOff val="0"/>
                <a:lumOff val="0"/>
                <a:alphaOff val="0"/>
                <a:tint val="99000"/>
                <a:shade val="65000"/>
                <a:satMod val="155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00000"/>
                <a:shade val="100000"/>
                <a:satMod val="155000"/>
              </a:schemeClr>
            </a:gs>
          </a:gsLst>
          <a:lin ang="16200000" scaled="0"/>
        </a:gra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accent1">
                  <a:lumMod val="40000"/>
                  <a:lumOff val="60000"/>
                </a:schemeClr>
              </a:solidFill>
            </a:rPr>
            <a:t>MODULE 3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Low stock Alerts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800999" y="3165183"/>
        <a:ext cx="2986494" cy="1261215"/>
      </dsp:txXfrm>
    </dsp:sp>
    <dsp:sp modelId="{9CA877D8-99F8-40A0-89E9-59A61C9A70F4}">
      <dsp:nvSpPr>
        <dsp:cNvPr id="0" name=""/>
        <dsp:cNvSpPr/>
      </dsp:nvSpPr>
      <dsp:spPr>
        <a:xfrm>
          <a:off x="3445850" y="1015932"/>
          <a:ext cx="870799" cy="87079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3641780" y="1015932"/>
        <a:ext cx="478939" cy="655276"/>
      </dsp:txXfrm>
    </dsp:sp>
    <dsp:sp modelId="{62643EF2-016C-41F1-8CBC-398422A85727}">
      <dsp:nvSpPr>
        <dsp:cNvPr id="0" name=""/>
        <dsp:cNvSpPr/>
      </dsp:nvSpPr>
      <dsp:spPr>
        <a:xfrm>
          <a:off x="3826731" y="2569974"/>
          <a:ext cx="870799" cy="870799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miter lim="800000"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4022661" y="2569974"/>
        <a:ext cx="478939" cy="6552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1/7/2026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1/7/2026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F3E4A6-9F32-E683-676B-1ADB34F60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200B04B-82CD-75DF-B295-8A6678AE38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BA0AAE-C6F1-8BDB-5CD3-EB0CCFFE98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C4EF89-27FA-8DD4-350B-F048B21B7C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605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1/7/2026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1/7/2026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 err="1"/>
              <a:t>Inventra</a:t>
            </a:r>
            <a:r>
              <a:rPr lang="en-IN" b="1" dirty="0"/>
              <a:t> – Intelligent Inventory Management System</a:t>
            </a:r>
            <a:endParaRPr lang="en-US" b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390556" y="4149080"/>
            <a:ext cx="3677148" cy="524768"/>
          </a:xfrm>
        </p:spPr>
        <p:txBody>
          <a:bodyPr/>
          <a:lstStyle/>
          <a:p>
            <a:r>
              <a:rPr lang="en-US" dirty="0"/>
              <a:t>NITISH CHAUDHARY</a:t>
            </a:r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3F8C0D3-3EFF-3DC2-E5A7-544BED7C54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MODULE 3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0D885A1-702E-7CBA-50E0-B9FAE9ACDB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Low stock Alerts</a:t>
            </a: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C0FA32-6086-A2EF-E2D6-794641BDE45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388" y="2924944"/>
            <a:ext cx="5904656" cy="3544332"/>
          </a:xfrm>
          <a:prstGeom prst="ellipse">
            <a:avLst/>
          </a:prstGeom>
          <a:ln w="190500" cap="rnd">
            <a:solidFill>
              <a:srgbClr val="C8C6BD"/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28056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WHAT IS THE IDEA? 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218883" y="1814082"/>
            <a:ext cx="10093484" cy="2447037"/>
          </a:xfrm>
        </p:spPr>
        <p:txBody>
          <a:bodyPr/>
          <a:lstStyle/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set a 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minimum safety level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called a 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stock becomes </a:t>
            </a:r>
            <a:r>
              <a:rPr lang="en-US" alt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less than the threshold → system shows </a:t>
            </a:r>
            <a:r>
              <a:rPr lang="en-US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ALERT</a:t>
            </a:r>
            <a:r>
              <a:rPr lang="en-US" altLang="en-US" sz="24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⚠️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Every product has some quantity in stock.</a:t>
            </a: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</a:pPr>
            <a:r>
              <a:rPr lang="en-US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helps shop owners refill stock on time.</a:t>
            </a:r>
          </a:p>
          <a:p>
            <a:pPr marL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dirty="0"/>
          </a:p>
        </p:txBody>
      </p:sp>
      <p:sp>
        <p:nvSpPr>
          <p:cNvPr id="3" name="AutoShape 3" descr="Barcode Inventory Management Software | Vyapar App">
            <a:extLst>
              <a:ext uri="{FF2B5EF4-FFF2-40B4-BE49-F238E27FC236}">
                <a16:creationId xmlns:a16="http://schemas.microsoft.com/office/drawing/2014/main" id="{FEEEC71A-7C52-3229-6FD3-F54F9A5F518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2013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5" descr="Real-time stock updates">
            <a:extLst>
              <a:ext uri="{FF2B5EF4-FFF2-40B4-BE49-F238E27FC236}">
                <a16:creationId xmlns:a16="http://schemas.microsoft.com/office/drawing/2014/main" id="{396A03E5-1D6C-E056-8CE9-50E92CFA5A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4413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CFB21A-F639-3E04-36BE-224E687811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52" b="4005"/>
          <a:stretch>
            <a:fillRect/>
          </a:stretch>
        </p:blipFill>
        <p:spPr>
          <a:xfrm>
            <a:off x="7620591" y="2771535"/>
            <a:ext cx="3654152" cy="381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784B9-6626-622F-4C86-6BF08FFA0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WHY DO WE NEED THIS?</a:t>
            </a:r>
            <a:endParaRPr lang="en-IN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F27E26D-F92E-823B-2118-2372995F19C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701924" y="1700808"/>
            <a:ext cx="6532558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avoid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out-of-stock problems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prevent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loss in sales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help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store manager take action early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keep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inventory always available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Content Placeholder 8" descr="Clustered column chart showing the values of 3 series for 4 categories">
            <a:extLst>
              <a:ext uri="{FF2B5EF4-FFF2-40B4-BE49-F238E27FC236}">
                <a16:creationId xmlns:a16="http://schemas.microsoft.com/office/drawing/2014/main" id="{A515F2CA-8FE2-D075-42E5-240D64728D6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8475888"/>
              </p:ext>
            </p:extLst>
          </p:nvPr>
        </p:nvGraphicFramePr>
        <p:xfrm>
          <a:off x="1218726" y="3861048"/>
          <a:ext cx="9772230" cy="23032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86563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7395A-98D0-BC95-B105-21C2AD27B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UNDERSTAND THE REQUIREMENT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7FB27-823F-3045-A68A-B49CF43DFF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We first analyzed the problem: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Each product must have a </a:t>
            </a:r>
            <a:r>
              <a:rPr lang="en-US" b="1" dirty="0"/>
              <a:t>minimum stock level (threshold)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System should </a:t>
            </a:r>
            <a:r>
              <a:rPr lang="en-US" b="1" dirty="0"/>
              <a:t>continuously track stock</a:t>
            </a: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If stock &lt; threshold → </a:t>
            </a:r>
            <a:r>
              <a:rPr lang="en-US" b="1" dirty="0"/>
              <a:t>Trigger </a:t>
            </a:r>
            <a:r>
              <a:rPr lang="en-US" b="1" dirty="0">
                <a:solidFill>
                  <a:srgbClr val="FF0000"/>
                </a:solidFill>
              </a:rPr>
              <a:t>Alert</a:t>
            </a:r>
            <a:endParaRPr lang="en-US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Alert must appear on: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Dashboard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Email / SMS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Rule: If Stock &lt; Threshold → Raise Alert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3333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F0DC6-6FF5-DC52-AC25-852A1BB8B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DESIGN 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10940-74AF-28BB-062B-A30AE655C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701797"/>
            <a:ext cx="7899865" cy="338338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We designed how the system will work:</a:t>
            </a:r>
          </a:p>
          <a:p>
            <a:r>
              <a:rPr lang="en-US" dirty="0"/>
              <a:t>Product created → threshold assigned</a:t>
            </a:r>
          </a:p>
          <a:p>
            <a:r>
              <a:rPr lang="en-US" dirty="0"/>
              <a:t>Stock updates after every transaction</a:t>
            </a:r>
          </a:p>
          <a:p>
            <a:r>
              <a:rPr lang="en-US" dirty="0"/>
              <a:t>System checks condition</a:t>
            </a:r>
          </a:p>
          <a:p>
            <a:r>
              <a:rPr lang="en-US" dirty="0"/>
              <a:t>If stock becomes low → alert generated</a:t>
            </a:r>
          </a:p>
          <a:p>
            <a:r>
              <a:rPr lang="en-US" dirty="0"/>
              <a:t>Alert stored + displayed + notification sent</a:t>
            </a:r>
          </a:p>
          <a:p>
            <a:r>
              <a:rPr lang="en-IN" dirty="0"/>
              <a:t>Stock Update → Check Threshold → Generate Alert → Notify User</a:t>
            </a:r>
          </a:p>
          <a:p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676307-7C1E-3036-3BB5-175F78C30D89}"/>
              </a:ext>
            </a:extLst>
          </p:cNvPr>
          <p:cNvSpPr/>
          <p:nvPr/>
        </p:nvSpPr>
        <p:spPr>
          <a:xfrm>
            <a:off x="549796" y="5261589"/>
            <a:ext cx="2285003" cy="602856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IN" sz="2000" dirty="0"/>
              <a:t>Stock Update</a:t>
            </a:r>
            <a:endParaRPr lang="en-IN" sz="2800" dirty="0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AD474E8-D9D6-FF1D-0FD5-4655AEBC1076}"/>
              </a:ext>
            </a:extLst>
          </p:cNvPr>
          <p:cNvSpPr/>
          <p:nvPr/>
        </p:nvSpPr>
        <p:spPr>
          <a:xfrm>
            <a:off x="3512074" y="5261589"/>
            <a:ext cx="2423136" cy="576064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44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IN" dirty="0"/>
              <a:t>Check Threshold</a:t>
            </a:r>
            <a:endParaRPr lang="en-IN" sz="4400" dirty="0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E3A2675-4355-BD56-F11D-80828A973EEF}"/>
              </a:ext>
            </a:extLst>
          </p:cNvPr>
          <p:cNvSpPr/>
          <p:nvPr/>
        </p:nvSpPr>
        <p:spPr>
          <a:xfrm>
            <a:off x="6526460" y="5261589"/>
            <a:ext cx="2592288" cy="576064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IN" sz="2800" dirty="0"/>
              <a:t>Generate Alert</a:t>
            </a:r>
            <a:endParaRPr lang="en-IN" sz="2800" dirty="0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F769FCB-9BB1-8605-1830-D7AEE24FA931}"/>
              </a:ext>
            </a:extLst>
          </p:cNvPr>
          <p:cNvSpPr/>
          <p:nvPr/>
        </p:nvSpPr>
        <p:spPr>
          <a:xfrm>
            <a:off x="9694812" y="5261589"/>
            <a:ext cx="2160240" cy="576064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IN" sz="2800" dirty="0"/>
              <a:t>Notify User</a:t>
            </a:r>
            <a:endParaRPr lang="en-IN" sz="2800" dirty="0"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16819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179EF-952A-F3B4-7E55-B96905DB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LOW STOCK ALERTS PSEUDOCODE</a:t>
            </a:r>
            <a:br>
              <a:rPr lang="en-US" dirty="0">
                <a:solidFill>
                  <a:srgbClr val="FF0000"/>
                </a:solidFill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3CEB5-3D0A-D60B-606D-0144B7E19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Class involved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Alert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err="1"/>
              <a:t>AlertRepository</a:t>
            </a: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 err="1"/>
              <a:t>AlertService</a:t>
            </a: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IN" dirty="0" err="1"/>
              <a:t>AlertController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33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C8077-03FF-BCC4-475C-015FC3C1B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CLASSES IN ALERT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691DF-4CD1-8863-95E9-457BDCAB1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INVENTORY /ALERT </a:t>
            </a:r>
          </a:p>
          <a:p>
            <a:r>
              <a:rPr lang="en-IN" dirty="0"/>
              <a:t>Alert Object is Created</a:t>
            </a:r>
          </a:p>
          <a:p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07CA78-213A-A59C-863F-9FF4BD8DE090}"/>
              </a:ext>
            </a:extLst>
          </p:cNvPr>
          <p:cNvSpPr/>
          <p:nvPr/>
        </p:nvSpPr>
        <p:spPr>
          <a:xfrm>
            <a:off x="0" y="0"/>
            <a:ext cx="8470676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800" dirty="0"/>
              <a:t> </a:t>
            </a:r>
            <a:r>
              <a:rPr lang="en-IN" sz="32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Class: </a:t>
            </a:r>
            <a:r>
              <a:rPr lang="en-IN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Alert</a:t>
            </a:r>
          </a:p>
          <a:p>
            <a:endParaRPr lang="en-IN" b="1" dirty="0">
              <a:solidFill>
                <a:schemeClr val="tx1"/>
              </a:solidFill>
            </a:endParaRPr>
          </a:p>
          <a:p>
            <a:pPr marL="457200" lvl="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When low stock is detected, the system creates an 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Alert object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457200" lvl="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The object stores alert details such as:</a:t>
            </a:r>
          </a:p>
          <a:p>
            <a:pPr marL="457200" lvl="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Product ID / Name</a:t>
            </a:r>
          </a:p>
          <a:p>
            <a:pPr marL="457200" lvl="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Current Stock Quantity</a:t>
            </a:r>
          </a:p>
          <a:p>
            <a:pPr marL="457200" lvl="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Alert Type (Low Stock)</a:t>
            </a:r>
          </a:p>
          <a:p>
            <a:pPr marL="457200" lvl="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Alert Time / Date</a:t>
            </a:r>
          </a:p>
          <a:p>
            <a:pPr marL="457200" lvl="0" indent="-4572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q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This object acts as the 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data structure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for the alert.</a:t>
            </a:r>
          </a:p>
          <a:p>
            <a:endParaRPr lang="en-IN" sz="2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93C1110-998C-895F-9F39-08822E5CE711}"/>
              </a:ext>
            </a:extLst>
          </p:cNvPr>
          <p:cNvSpPr/>
          <p:nvPr/>
        </p:nvSpPr>
        <p:spPr>
          <a:xfrm>
            <a:off x="8470676" y="0"/>
            <a:ext cx="3718149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 </a:t>
            </a:r>
            <a:r>
              <a:rPr lang="en-IN" sz="2800" dirty="0">
                <a:solidFill>
                  <a:schemeClr val="bg1"/>
                </a:solidFill>
              </a:rPr>
              <a:t>PSEUDOCODE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  <a:p>
            <a:r>
              <a:rPr lang="en-IN" sz="2000" b="1" dirty="0">
                <a:solidFill>
                  <a:schemeClr val="bg1"/>
                </a:solidFill>
              </a:rPr>
              <a:t>class </a:t>
            </a:r>
            <a:r>
              <a:rPr lang="en-IN" sz="2000" b="1" dirty="0">
                <a:solidFill>
                  <a:srgbClr val="FF0000"/>
                </a:solidFill>
              </a:rPr>
              <a:t>Alert</a:t>
            </a:r>
            <a:r>
              <a:rPr lang="en-IN" sz="2000" b="1" dirty="0">
                <a:solidFill>
                  <a:schemeClr val="bg1"/>
                </a:solidFill>
              </a:rPr>
              <a:t> </a:t>
            </a:r>
            <a:r>
              <a:rPr lang="en-IN" sz="1800" dirty="0">
                <a:solidFill>
                  <a:schemeClr val="bg1"/>
                </a:solidFill>
              </a:rPr>
              <a:t>{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Long </a:t>
            </a:r>
            <a:r>
              <a:rPr lang="en-IN" sz="1800" dirty="0" err="1">
                <a:solidFill>
                  <a:schemeClr val="bg1"/>
                </a:solidFill>
              </a:rPr>
              <a:t>alertId</a:t>
            </a:r>
            <a:r>
              <a:rPr lang="en-IN" sz="1800" dirty="0">
                <a:solidFill>
                  <a:schemeClr val="bg1"/>
                </a:solidFill>
              </a:rPr>
              <a:t>;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Long </a:t>
            </a:r>
            <a:r>
              <a:rPr lang="en-IN" sz="1800" dirty="0" err="1">
                <a:solidFill>
                  <a:schemeClr val="bg1"/>
                </a:solidFill>
              </a:rPr>
              <a:t>productId</a:t>
            </a:r>
            <a:r>
              <a:rPr lang="en-IN" sz="1800" dirty="0">
                <a:solidFill>
                  <a:schemeClr val="bg1"/>
                </a:solidFill>
              </a:rPr>
              <a:t>;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Integer </a:t>
            </a:r>
            <a:r>
              <a:rPr lang="en-IN" sz="1800" dirty="0" err="1">
                <a:solidFill>
                  <a:schemeClr val="bg1"/>
                </a:solidFill>
              </a:rPr>
              <a:t>currentQuantity</a:t>
            </a:r>
            <a:r>
              <a:rPr lang="en-IN" sz="1800" dirty="0">
                <a:solidFill>
                  <a:schemeClr val="bg1"/>
                </a:solidFill>
              </a:rPr>
              <a:t>;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Integer </a:t>
            </a:r>
            <a:r>
              <a:rPr lang="en-IN" sz="1800" dirty="0" err="1">
                <a:solidFill>
                  <a:schemeClr val="bg1"/>
                </a:solidFill>
              </a:rPr>
              <a:t>reorderLevel</a:t>
            </a:r>
            <a:r>
              <a:rPr lang="en-IN" sz="1800" dirty="0">
                <a:solidFill>
                  <a:schemeClr val="bg1"/>
                </a:solidFill>
              </a:rPr>
              <a:t>;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String </a:t>
            </a:r>
            <a:r>
              <a:rPr lang="en-IN" sz="1800" dirty="0" err="1">
                <a:solidFill>
                  <a:schemeClr val="bg1"/>
                </a:solidFill>
              </a:rPr>
              <a:t>alertMessage</a:t>
            </a:r>
            <a:r>
              <a:rPr lang="en-IN" sz="1800" dirty="0">
                <a:solidFill>
                  <a:schemeClr val="bg1"/>
                </a:solidFill>
              </a:rPr>
              <a:t>;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String </a:t>
            </a:r>
            <a:r>
              <a:rPr lang="en-IN" sz="1800" dirty="0" err="1">
                <a:solidFill>
                  <a:schemeClr val="bg1"/>
                </a:solidFill>
              </a:rPr>
              <a:t>alertStatus</a:t>
            </a:r>
            <a:r>
              <a:rPr lang="en-IN" sz="1800" dirty="0">
                <a:solidFill>
                  <a:schemeClr val="bg1"/>
                </a:solidFill>
              </a:rPr>
              <a:t>;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  <a:p>
            <a:pPr algn="ctr"/>
            <a:r>
              <a:rPr lang="en-IN" sz="2000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7A3B531-A8E3-DDDF-4C53-5302E564A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49BADFB-0006-4B5D-E153-6D1FD28A826C}"/>
              </a:ext>
            </a:extLst>
          </p:cNvPr>
          <p:cNvSpPr/>
          <p:nvPr/>
        </p:nvSpPr>
        <p:spPr>
          <a:xfrm>
            <a:off x="0" y="5804029"/>
            <a:ext cx="8470676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an Alert object is created to store the details of the low stock alert.”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02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FD5B0-17C5-BB1E-5A5D-A7A45E337D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BBCF5-3421-BFE6-6160-59859BFE4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CLASSES IN ALERT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2E8A1-FD18-DE5A-6E0C-98BA511DA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INVENTORY /ALERT </a:t>
            </a:r>
          </a:p>
          <a:p>
            <a:r>
              <a:rPr lang="en-IN" dirty="0"/>
              <a:t>Alert Object is Created</a:t>
            </a:r>
          </a:p>
          <a:p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334BC7-65B2-3592-B928-F16FF5FE5F6C}"/>
              </a:ext>
            </a:extLst>
          </p:cNvPr>
          <p:cNvSpPr/>
          <p:nvPr/>
        </p:nvSpPr>
        <p:spPr>
          <a:xfrm>
            <a:off x="0" y="0"/>
            <a:ext cx="8470676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800" dirty="0"/>
              <a:t> </a:t>
            </a:r>
            <a:r>
              <a:rPr lang="en-IN" sz="28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Class: </a:t>
            </a:r>
            <a:r>
              <a:rPr lang="en-IN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AlertController</a:t>
            </a:r>
            <a:endParaRPr lang="en-IN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IN" b="1" dirty="0"/>
              <a:t>Controller Receives Alert Request</a:t>
            </a:r>
          </a:p>
          <a:p>
            <a:endParaRPr lang="en-IN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The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AlertController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receives the alert request (from UI or system event).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It validates input such as product id or stock value.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If valid → it forwards the request to the </a:t>
            </a:r>
            <a:r>
              <a:rPr lang="en-US" altLang="en-US" b="1" dirty="0" err="1">
                <a:solidFill>
                  <a:schemeClr val="tx1"/>
                </a:solidFill>
                <a:latin typeface="Arial" panose="020B0604020202020204" pitchFamily="34" charset="0"/>
              </a:rPr>
              <a:t>AlertService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The controller does not contain business logic.</a:t>
            </a:r>
          </a:p>
          <a:p>
            <a:endParaRPr lang="en-IN" sz="2800" b="1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5C998B-AC14-7943-52ED-5BCC9026460A}"/>
              </a:ext>
            </a:extLst>
          </p:cNvPr>
          <p:cNvSpPr/>
          <p:nvPr/>
        </p:nvSpPr>
        <p:spPr>
          <a:xfrm>
            <a:off x="8470676" y="0"/>
            <a:ext cx="3718149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PSEUDOCODE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  <a:p>
            <a:r>
              <a:rPr lang="en-IN" b="1" dirty="0">
                <a:solidFill>
                  <a:schemeClr val="bg1"/>
                </a:solidFill>
              </a:rPr>
              <a:t>class </a:t>
            </a:r>
            <a:r>
              <a:rPr lang="en-IN" b="1" dirty="0" err="1">
                <a:solidFill>
                  <a:srgbClr val="FF0000"/>
                </a:solidFill>
              </a:rPr>
              <a:t>AlertController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dirty="0">
                <a:solidFill>
                  <a:schemeClr val="bg1"/>
                </a:solidFill>
              </a:rPr>
              <a:t>{</a:t>
            </a:r>
          </a:p>
          <a:p>
            <a:r>
              <a:rPr lang="en-IN" dirty="0">
                <a:solidFill>
                  <a:schemeClr val="bg1"/>
                </a:solidFill>
              </a:rPr>
              <a:t>    /</a:t>
            </a:r>
            <a:r>
              <a:rPr lang="en-IN" dirty="0" err="1">
                <a:solidFill>
                  <a:schemeClr val="bg1"/>
                </a:solidFill>
              </a:rPr>
              <a:t>viewAlerts</a:t>
            </a:r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}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D8FDC4E-0B63-B94E-D204-70A47DF222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40FA81-288F-6D18-4E8E-3FA4CB908797}"/>
              </a:ext>
            </a:extLst>
          </p:cNvPr>
          <p:cNvSpPr/>
          <p:nvPr/>
        </p:nvSpPr>
        <p:spPr>
          <a:xfrm>
            <a:off x="0" y="5804029"/>
            <a:ext cx="8470676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The </a:t>
            </a:r>
            <a:r>
              <a:rPr lang="en-US" sz="2000" dirty="0" err="1"/>
              <a:t>AlertController</a:t>
            </a:r>
            <a:r>
              <a:rPr lang="en-US" sz="2000" dirty="0"/>
              <a:t> works as the entry point and passes the request to the service layer</a:t>
            </a:r>
            <a:r>
              <a:rPr lang="en-US" sz="2800" dirty="0"/>
              <a:t>.”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6240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B30448-F763-582F-F8E5-44DD72D5E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ECA38-801D-BE5F-BF27-4FF4B8491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CLASSES IN ALERT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6DA88-6D5A-6254-8028-82006A6D26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INVENTORY /ALERT </a:t>
            </a:r>
          </a:p>
          <a:p>
            <a:r>
              <a:rPr lang="en-IN" dirty="0"/>
              <a:t>Alert Object is Created</a:t>
            </a:r>
          </a:p>
          <a:p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A8930FB-347D-D82E-7998-B1AA180DF432}"/>
              </a:ext>
            </a:extLst>
          </p:cNvPr>
          <p:cNvSpPr/>
          <p:nvPr/>
        </p:nvSpPr>
        <p:spPr>
          <a:xfrm>
            <a:off x="0" y="0"/>
            <a:ext cx="8470676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800" dirty="0"/>
              <a:t> </a:t>
            </a:r>
            <a:r>
              <a:rPr lang="en-IN" sz="32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Class: </a:t>
            </a:r>
            <a:r>
              <a:rPr lang="en-IN" sz="2800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AlertService</a:t>
            </a:r>
            <a:endParaRPr lang="en-IN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IN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The </a:t>
            </a:r>
            <a:r>
              <a:rPr lang="en-US" altLang="en-US" dirty="0" err="1">
                <a:solidFill>
                  <a:schemeClr val="tx1"/>
                </a:solidFill>
                <a:latin typeface="Arial" panose="020B0604020202020204" pitchFamily="34" charset="0"/>
              </a:rPr>
              <a:t>AlertService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performs the 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main alert logic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: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Compares stock quantity with threshold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Decides whether alert needs to be generated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If condition matches → it creates an 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Alert object</a:t>
            </a: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Then it calls the </a:t>
            </a:r>
            <a:r>
              <a:rPr lang="en-US" altLang="en-US" b="1" dirty="0" err="1">
                <a:solidFill>
                  <a:schemeClr val="tx1"/>
                </a:solidFill>
                <a:latin typeface="Arial" panose="020B0604020202020204" pitchFamily="34" charset="0"/>
              </a:rPr>
              <a:t>AlertRepository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to save the alert.</a:t>
            </a:r>
          </a:p>
          <a:p>
            <a:endParaRPr lang="en-IN" sz="2800" b="1" dirty="0">
              <a:solidFill>
                <a:schemeClr val="tx1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A3571CD-DA64-B0AE-DA55-8BEB66937363}"/>
              </a:ext>
            </a:extLst>
          </p:cNvPr>
          <p:cNvSpPr/>
          <p:nvPr/>
        </p:nvSpPr>
        <p:spPr>
          <a:xfrm>
            <a:off x="8470676" y="0"/>
            <a:ext cx="3718149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/>
              <a:t> PS</a:t>
            </a:r>
            <a:r>
              <a:rPr lang="en-IN" sz="2800" dirty="0">
                <a:solidFill>
                  <a:schemeClr val="bg1"/>
                </a:solidFill>
              </a:rPr>
              <a:t>PSEUDOCODE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</a:rPr>
              <a:t>class </a:t>
            </a:r>
            <a:r>
              <a:rPr lang="en-US" sz="2800" b="1" dirty="0" err="1">
                <a:solidFill>
                  <a:srgbClr val="FF0000"/>
                </a:solidFill>
              </a:rPr>
              <a:t>AlertService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{</a:t>
            </a:r>
          </a:p>
          <a:p>
            <a:r>
              <a:rPr lang="en-US" sz="2800" dirty="0">
                <a:solidFill>
                  <a:schemeClr val="bg1"/>
                </a:solidFill>
              </a:rPr>
              <a:t>    </a:t>
            </a:r>
            <a:r>
              <a:rPr lang="en-US" dirty="0" err="1">
                <a:solidFill>
                  <a:schemeClr val="bg1"/>
                </a:solidFill>
              </a:rPr>
              <a:t>checkLowStock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r>
              <a:rPr lang="en-US" dirty="0">
                <a:solidFill>
                  <a:schemeClr val="bg1"/>
                </a:solidFill>
              </a:rPr>
              <a:t>    </a:t>
            </a:r>
            <a:r>
              <a:rPr lang="en-US" dirty="0" err="1">
                <a:solidFill>
                  <a:schemeClr val="bg1"/>
                </a:solidFill>
              </a:rPr>
              <a:t>createAlert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}</a:t>
            </a:r>
            <a:endParaRPr lang="en-IN" dirty="0">
              <a:solidFill>
                <a:schemeClr val="bg1"/>
              </a:solidFill>
            </a:endParaRPr>
          </a:p>
          <a:p>
            <a:pPr algn="ctr"/>
            <a:endParaRPr lang="en-IN" sz="28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62A54F8-2CE6-66ED-B659-E94C643DE0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013C50F-8F0A-01BE-AEAB-419A00FD8F3C}"/>
              </a:ext>
            </a:extLst>
          </p:cNvPr>
          <p:cNvSpPr/>
          <p:nvPr/>
        </p:nvSpPr>
        <p:spPr>
          <a:xfrm>
            <a:off x="0" y="5804029"/>
            <a:ext cx="8470676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The </a:t>
            </a:r>
            <a:r>
              <a:rPr lang="en-US" sz="2000" dirty="0" err="1"/>
              <a:t>AlertService</a:t>
            </a:r>
            <a:r>
              <a:rPr lang="en-US" sz="2000" dirty="0"/>
              <a:t> contains the core business logic for generating low stock alerts.”</a:t>
            </a:r>
            <a:endParaRPr lang="en-IN" sz="20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41313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77B84C-7A0D-6DDB-0F90-A613A5F049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12F2A-7D36-0610-1D38-7549E6963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CLASSES IN ALERT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6C1E7-FD00-C7C7-C733-FFE415368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INVENTORY /ALERT </a:t>
            </a:r>
          </a:p>
          <a:p>
            <a:r>
              <a:rPr lang="en-IN" dirty="0"/>
              <a:t>Alert Object is Created</a:t>
            </a:r>
          </a:p>
          <a:p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01EDE86-AA77-810F-57B8-D91D2CF32C88}"/>
              </a:ext>
            </a:extLst>
          </p:cNvPr>
          <p:cNvSpPr/>
          <p:nvPr/>
        </p:nvSpPr>
        <p:spPr>
          <a:xfrm>
            <a:off x="0" y="0"/>
            <a:ext cx="8470676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800" dirty="0"/>
              <a:t> </a:t>
            </a:r>
            <a:r>
              <a:rPr lang="en-IN" sz="32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Class: </a:t>
            </a:r>
            <a:r>
              <a:rPr lang="en-IN" sz="2800" b="1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AlertRepository</a:t>
            </a:r>
            <a:endParaRPr lang="en-IN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IN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The </a:t>
            </a:r>
            <a:r>
              <a:rPr lang="en-US" altLang="en-US" sz="2000" dirty="0" err="1">
                <a:solidFill>
                  <a:schemeClr val="tx1"/>
                </a:solidFill>
                <a:latin typeface="Arial" panose="020B0604020202020204" pitchFamily="34" charset="0"/>
              </a:rPr>
              <a:t>AlertRepository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 communicates with the </a:t>
            </a:r>
            <a:r>
              <a:rPr lang="en-US" altLang="en-US" sz="2000" b="1" dirty="0">
                <a:solidFill>
                  <a:schemeClr val="tx1"/>
                </a:solidFill>
                <a:latin typeface="Arial" panose="020B0604020202020204" pitchFamily="34" charset="0"/>
              </a:rPr>
              <a:t>database</a:t>
            </a: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.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It performs operations like: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Save Alert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Fetch Alerts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Retrieve latest alert records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It returns the saved alert back to the service layer.</a:t>
            </a: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endParaRPr lang="en-US" altLang="en-US" sz="2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IN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3F15FF-4AD9-E5F4-0739-BEAC15262070}"/>
              </a:ext>
            </a:extLst>
          </p:cNvPr>
          <p:cNvSpPr/>
          <p:nvPr/>
        </p:nvSpPr>
        <p:spPr>
          <a:xfrm>
            <a:off x="8470676" y="0"/>
            <a:ext cx="3718149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PSEUDOCODE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b="1" dirty="0">
                <a:solidFill>
                  <a:srgbClr val="FF0000"/>
                </a:solidFill>
              </a:rPr>
              <a:t>class </a:t>
            </a:r>
            <a:r>
              <a:rPr lang="en-US" sz="2800" b="1" dirty="0" err="1">
                <a:solidFill>
                  <a:srgbClr val="FF0000"/>
                </a:solidFill>
              </a:rPr>
              <a:t>AlertRepository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dirty="0">
                <a:solidFill>
                  <a:schemeClr val="bg1"/>
                </a:solidFill>
              </a:rPr>
              <a:t>{</a:t>
            </a:r>
          </a:p>
          <a:p>
            <a:r>
              <a:rPr lang="en-US" sz="2800" dirty="0">
                <a:solidFill>
                  <a:schemeClr val="bg1"/>
                </a:solidFill>
              </a:rPr>
              <a:t>    </a:t>
            </a:r>
            <a:r>
              <a:rPr lang="en-US" dirty="0">
                <a:solidFill>
                  <a:schemeClr val="bg1"/>
                </a:solidFill>
              </a:rPr>
              <a:t>save(Alert a)</a:t>
            </a:r>
          </a:p>
          <a:p>
            <a:r>
              <a:rPr lang="en-US" dirty="0">
                <a:solidFill>
                  <a:schemeClr val="bg1"/>
                </a:solidFill>
              </a:rPr>
              <a:t>     </a:t>
            </a:r>
            <a:r>
              <a:rPr lang="en-US" dirty="0" err="1">
                <a:solidFill>
                  <a:schemeClr val="bg1"/>
                </a:solidFill>
              </a:rPr>
              <a:t>findAll</a:t>
            </a:r>
            <a:r>
              <a:rPr lang="en-US" dirty="0">
                <a:solidFill>
                  <a:schemeClr val="bg1"/>
                </a:solidFill>
              </a:rPr>
              <a:t>()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}</a:t>
            </a:r>
            <a:endParaRPr lang="en-IN" sz="2800" dirty="0">
              <a:solidFill>
                <a:schemeClr val="bg1"/>
              </a:solidFill>
            </a:endParaRPr>
          </a:p>
          <a:p>
            <a:pPr algn="ctr"/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9D67F8E-DCD9-2818-E8AF-0AF8759050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8E521A-3ACE-BD09-5D8F-A18EC15CA95C}"/>
              </a:ext>
            </a:extLst>
          </p:cNvPr>
          <p:cNvSpPr/>
          <p:nvPr/>
        </p:nvSpPr>
        <p:spPr>
          <a:xfrm>
            <a:off x="0" y="5804029"/>
            <a:ext cx="8470676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/>
              <a:t>The </a:t>
            </a:r>
            <a:r>
              <a:rPr lang="en-US" sz="2000" dirty="0" err="1"/>
              <a:t>AlertRepository</a:t>
            </a:r>
            <a:r>
              <a:rPr lang="en-US" sz="2000" dirty="0"/>
              <a:t> is responsible only for database operations related to alerts.</a:t>
            </a:r>
            <a:endParaRPr lang="en-IN" sz="20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0252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0120F5-2436-6386-DC37-04E87C33A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 descr="Staggered process showing 3 tasks arranged one below the other and two downward pointing arrows are used to indicate progression from first task to second task and second task to third task.">
            <a:extLst>
              <a:ext uri="{FF2B5EF4-FFF2-40B4-BE49-F238E27FC236}">
                <a16:creationId xmlns:a16="http://schemas.microsoft.com/office/drawing/2014/main" id="{D15E1973-6CF0-F6D4-0F8B-5CD537A8DA6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35255627"/>
              </p:ext>
            </p:extLst>
          </p:nvPr>
        </p:nvGraphicFramePr>
        <p:xfrm>
          <a:off x="2566020" y="404664"/>
          <a:ext cx="5078412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55446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A34E97-01AD-4690-6989-92108CCFE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11B87-4D7A-3992-A3CC-32CD9FD71D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INVENTORY /ALERT </a:t>
            </a:r>
          </a:p>
          <a:p>
            <a:r>
              <a:rPr lang="en-IN" dirty="0"/>
              <a:t>Alert Object is Created</a:t>
            </a:r>
          </a:p>
          <a:p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FA594-BE48-9A68-6D1F-45BB11E70479}"/>
              </a:ext>
            </a:extLst>
          </p:cNvPr>
          <p:cNvSpPr/>
          <p:nvPr/>
        </p:nvSpPr>
        <p:spPr>
          <a:xfrm>
            <a:off x="0" y="0"/>
            <a:ext cx="5878388" cy="68580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IN" sz="2800" dirty="0"/>
              <a:t> </a:t>
            </a:r>
            <a:r>
              <a:rPr lang="en-IN" sz="32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Inventory Alerts- Database Design</a:t>
            </a:r>
            <a:endParaRPr lang="en-IN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endParaRPr lang="en-IN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pPr marL="342900" lvl="0" indent="-342900" defTabSz="914400" eaLnBrk="0" fontAlgn="base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altLang="en-US" sz="2000" dirty="0">
                <a:solidFill>
                  <a:schemeClr val="tx1"/>
                </a:solidFill>
                <a:latin typeface="Arial" panose="020B0604020202020204" pitchFamily="34" charset="0"/>
              </a:rPr>
              <a:t>This section defines the database schema used to store inventory alert information.</a:t>
            </a:r>
          </a:p>
          <a:p>
            <a:endParaRPr lang="en-IN" sz="2800" b="1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426DA74-13B3-9792-C8D4-6E89181DD033}"/>
              </a:ext>
            </a:extLst>
          </p:cNvPr>
          <p:cNvSpPr/>
          <p:nvPr/>
        </p:nvSpPr>
        <p:spPr>
          <a:xfrm>
            <a:off x="5878388" y="0"/>
            <a:ext cx="6310437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>
                <a:solidFill>
                  <a:schemeClr val="bg1"/>
                </a:solidFill>
              </a:rPr>
              <a:t>Table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  <a:p>
            <a:r>
              <a:rPr lang="en-IN" sz="1800" b="1" dirty="0">
                <a:solidFill>
                  <a:schemeClr val="bg1"/>
                </a:solidFill>
              </a:rPr>
              <a:t>CREATE TABLE </a:t>
            </a:r>
            <a:r>
              <a:rPr lang="en-IN" sz="1800" b="1" dirty="0">
                <a:solidFill>
                  <a:srgbClr val="FF0000"/>
                </a:solidFill>
              </a:rPr>
              <a:t>alerts </a:t>
            </a:r>
            <a:r>
              <a:rPr lang="en-IN" sz="1800" dirty="0">
                <a:solidFill>
                  <a:schemeClr val="bg1"/>
                </a:solidFill>
              </a:rPr>
              <a:t>(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</a:t>
            </a:r>
            <a:r>
              <a:rPr lang="en-IN" sz="1800" dirty="0" err="1">
                <a:solidFill>
                  <a:schemeClr val="bg1"/>
                </a:solidFill>
              </a:rPr>
              <a:t>alert_id</a:t>
            </a:r>
            <a:r>
              <a:rPr lang="en-IN" sz="1800" dirty="0">
                <a:solidFill>
                  <a:schemeClr val="bg1"/>
                </a:solidFill>
              </a:rPr>
              <a:t>        BIGINT PRIMARY KEY AUTO_INCREMENT,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</a:t>
            </a:r>
            <a:r>
              <a:rPr lang="en-IN" sz="1800" dirty="0" err="1">
                <a:solidFill>
                  <a:schemeClr val="bg1"/>
                </a:solidFill>
              </a:rPr>
              <a:t>product_id</a:t>
            </a:r>
            <a:r>
              <a:rPr lang="en-IN" sz="1800" dirty="0">
                <a:solidFill>
                  <a:schemeClr val="bg1"/>
                </a:solidFill>
              </a:rPr>
              <a:t>      BIGINT,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</a:t>
            </a:r>
            <a:r>
              <a:rPr lang="en-IN" sz="1800" dirty="0" err="1">
                <a:solidFill>
                  <a:schemeClr val="bg1"/>
                </a:solidFill>
              </a:rPr>
              <a:t>current_quantity</a:t>
            </a:r>
            <a:r>
              <a:rPr lang="en-IN" sz="1800" dirty="0">
                <a:solidFill>
                  <a:schemeClr val="bg1"/>
                </a:solidFill>
              </a:rPr>
              <a:t> INT,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</a:t>
            </a:r>
            <a:r>
              <a:rPr lang="en-IN" sz="1800" dirty="0" err="1">
                <a:solidFill>
                  <a:schemeClr val="bg1"/>
                </a:solidFill>
              </a:rPr>
              <a:t>reorder_level</a:t>
            </a:r>
            <a:r>
              <a:rPr lang="en-IN" sz="1800" dirty="0">
                <a:solidFill>
                  <a:schemeClr val="bg1"/>
                </a:solidFill>
              </a:rPr>
              <a:t>   INT,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</a:t>
            </a:r>
            <a:r>
              <a:rPr lang="en-IN" sz="1800" dirty="0" err="1">
                <a:solidFill>
                  <a:schemeClr val="bg1"/>
                </a:solidFill>
              </a:rPr>
              <a:t>alert_message</a:t>
            </a:r>
            <a:r>
              <a:rPr lang="en-IN" sz="1800" dirty="0">
                <a:solidFill>
                  <a:schemeClr val="bg1"/>
                </a:solidFill>
              </a:rPr>
              <a:t>   VARCHAR(255),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</a:t>
            </a:r>
            <a:r>
              <a:rPr lang="en-IN" sz="1800" dirty="0" err="1">
                <a:solidFill>
                  <a:schemeClr val="bg1"/>
                </a:solidFill>
              </a:rPr>
              <a:t>alert_status</a:t>
            </a:r>
            <a:r>
              <a:rPr lang="en-IN" sz="1800" dirty="0">
                <a:solidFill>
                  <a:schemeClr val="bg1"/>
                </a:solidFill>
              </a:rPr>
              <a:t>    VARCHAR(30),   -- OPEN, ACKNOWLEDGED, CLOSED</a:t>
            </a:r>
          </a:p>
          <a:p>
            <a:r>
              <a:rPr lang="en-IN" sz="1800" dirty="0">
                <a:solidFill>
                  <a:schemeClr val="bg1"/>
                </a:solidFill>
              </a:rPr>
              <a:t>    </a:t>
            </a:r>
            <a:r>
              <a:rPr lang="en-IN" sz="1800" dirty="0" err="1">
                <a:solidFill>
                  <a:schemeClr val="bg1"/>
                </a:solidFill>
              </a:rPr>
              <a:t>created_at</a:t>
            </a:r>
            <a:r>
              <a:rPr lang="en-IN" sz="1800" dirty="0">
                <a:solidFill>
                  <a:schemeClr val="bg1"/>
                </a:solidFill>
              </a:rPr>
              <a:t>      TIMESTAMP DEFAULT CURRENT_TIMESTAMP,</a:t>
            </a:r>
          </a:p>
          <a:p>
            <a:endParaRPr lang="en-IN" sz="1800" dirty="0">
              <a:solidFill>
                <a:schemeClr val="bg1"/>
              </a:solidFill>
            </a:endParaRPr>
          </a:p>
          <a:p>
            <a:r>
              <a:rPr lang="en-IN" sz="1800" dirty="0">
                <a:solidFill>
                  <a:schemeClr val="bg1"/>
                </a:solidFill>
              </a:rPr>
              <a:t>    FOREIGN KEY (</a:t>
            </a:r>
            <a:r>
              <a:rPr lang="en-IN" sz="1800" dirty="0" err="1">
                <a:solidFill>
                  <a:schemeClr val="bg1"/>
                </a:solidFill>
              </a:rPr>
              <a:t>product_id</a:t>
            </a:r>
            <a:r>
              <a:rPr lang="en-IN" sz="1800" dirty="0">
                <a:solidFill>
                  <a:schemeClr val="bg1"/>
                </a:solidFill>
              </a:rPr>
              <a:t>) REFERENCES products(</a:t>
            </a:r>
            <a:r>
              <a:rPr lang="en-IN" sz="1800" dirty="0" err="1">
                <a:solidFill>
                  <a:schemeClr val="bg1"/>
                </a:solidFill>
              </a:rPr>
              <a:t>product_id</a:t>
            </a:r>
            <a:r>
              <a:rPr lang="en-IN" sz="1800" dirty="0">
                <a:solidFill>
                  <a:schemeClr val="bg1"/>
                </a:solidFill>
              </a:rPr>
              <a:t>)</a:t>
            </a:r>
          </a:p>
          <a:p>
            <a:r>
              <a:rPr lang="en-IN" sz="1800" dirty="0">
                <a:solidFill>
                  <a:schemeClr val="bg1"/>
                </a:solidFill>
              </a:rPr>
              <a:t>);</a:t>
            </a:r>
          </a:p>
          <a:p>
            <a:pPr algn="ctr"/>
            <a:endParaRPr lang="en-IN" sz="2800" dirty="0">
              <a:solidFill>
                <a:schemeClr val="bg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20950E3-7669-2116-38BA-BB33D7460B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1097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CC55C-78C6-DCEF-74DC-6E4254330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THANKU</a:t>
            </a:r>
          </a:p>
        </p:txBody>
      </p:sp>
    </p:spTree>
    <p:extLst>
      <p:ext uri="{BB962C8B-B14F-4D97-AF65-F5344CB8AC3E}">
        <p14:creationId xmlns:p14="http://schemas.microsoft.com/office/powerpoint/2010/main" val="3312283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8FD99-F354-0A39-C75F-A3C37FC6A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MODULE 1 - What is Authentication?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72BAFD1-F21D-33BB-E89E-5E4D7339DAD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18883" y="1760243"/>
            <a:ext cx="7107777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Authentication means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verifying the identity of the user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checks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who is trying to login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must enter: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Username / Email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Password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 descr="Authentication — PostgREST devel documentation">
            <a:extLst>
              <a:ext uri="{FF2B5EF4-FFF2-40B4-BE49-F238E27FC236}">
                <a16:creationId xmlns:a16="http://schemas.microsoft.com/office/drawing/2014/main" id="{A508DBA3-C3A6-BE15-6989-DB9EE0344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6500" y="2204864"/>
            <a:ext cx="4961351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6F04D2D-B13C-95E7-D2F0-4B33EB50C810}"/>
              </a:ext>
            </a:extLst>
          </p:cNvPr>
          <p:cNvSpPr/>
          <p:nvPr/>
        </p:nvSpPr>
        <p:spPr>
          <a:xfrm>
            <a:off x="549796" y="5373216"/>
            <a:ext cx="1019590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USER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284E761-DEB6-1637-BAC7-37D4CA7219AC}"/>
              </a:ext>
            </a:extLst>
          </p:cNvPr>
          <p:cNvSpPr/>
          <p:nvPr/>
        </p:nvSpPr>
        <p:spPr>
          <a:xfrm>
            <a:off x="1845940" y="5354300"/>
            <a:ext cx="1872208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LOGIN PAGE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45440A-AD31-A50D-48C3-24624E836E1E}"/>
              </a:ext>
            </a:extLst>
          </p:cNvPr>
          <p:cNvSpPr/>
          <p:nvPr/>
        </p:nvSpPr>
        <p:spPr>
          <a:xfrm>
            <a:off x="4294212" y="5341404"/>
            <a:ext cx="2846155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solidFill>
                  <a:srgbClr val="FF0000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AUTHENTICATION </a:t>
            </a:r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29E747-D6C1-DB43-FE52-B8EAB3B10253}"/>
              </a:ext>
            </a:extLst>
          </p:cNvPr>
          <p:cNvSpPr/>
          <p:nvPr/>
        </p:nvSpPr>
        <p:spPr>
          <a:xfrm>
            <a:off x="7716431" y="5369622"/>
            <a:ext cx="2390510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JWT GENERATED</a:t>
            </a:r>
            <a:endParaRPr lang="en-IN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5F8D76-ACED-E94E-1914-2BDFC06C1DAE}"/>
              </a:ext>
            </a:extLst>
          </p:cNvPr>
          <p:cNvSpPr/>
          <p:nvPr/>
        </p:nvSpPr>
        <p:spPr>
          <a:xfrm>
            <a:off x="10217827" y="5350644"/>
            <a:ext cx="1841646" cy="57647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 </a:t>
            </a:r>
            <a:r>
              <a:rPr lang="en-IN" dirty="0"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DASHBOARD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083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DB5B5-0262-DED5-88A1-74AB9A2E1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BEHIND THE SCENE -SERVER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A9C2F8-CA7F-87E4-47EC-EB36A6399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FRONTEND</a:t>
            </a:r>
          </a:p>
          <a:p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E8CC75-3F31-08FF-91A8-C54E3CB85BEA}"/>
              </a:ext>
            </a:extLst>
          </p:cNvPr>
          <p:cNvSpPr/>
          <p:nvPr/>
        </p:nvSpPr>
        <p:spPr>
          <a:xfrm>
            <a:off x="1117516" y="2399382"/>
            <a:ext cx="10461868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r>
              <a:rPr lang="en-US" sz="2800" dirty="0"/>
              <a:t>The user enters the </a:t>
            </a:r>
            <a:r>
              <a:rPr lang="en-US" sz="2800" b="1" dirty="0"/>
              <a:t>User ID / Email</a:t>
            </a:r>
            <a:r>
              <a:rPr lang="en-US" sz="2800" dirty="0"/>
              <a:t> and </a:t>
            </a:r>
            <a:r>
              <a:rPr lang="en-US" sz="2800" b="1" dirty="0"/>
              <a:t>Password</a:t>
            </a:r>
            <a:r>
              <a:rPr lang="en-US" sz="2800" dirty="0"/>
              <a:t> in the input fields.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1E8A882-D2EE-FABE-E1F9-2807D2364262}"/>
              </a:ext>
            </a:extLst>
          </p:cNvPr>
          <p:cNvSpPr/>
          <p:nvPr/>
        </p:nvSpPr>
        <p:spPr>
          <a:xfrm>
            <a:off x="1117515" y="3378499"/>
            <a:ext cx="10474977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r>
              <a:rPr lang="en-US" sz="2800" dirty="0"/>
              <a:t>entered details are prepared and sent to the server as a </a:t>
            </a:r>
            <a:r>
              <a:rPr lang="en-US" sz="2800" b="1" dirty="0"/>
              <a:t>login request</a:t>
            </a:r>
            <a:r>
              <a:rPr lang="en-US" sz="2800" dirty="0"/>
              <a:t>.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F2CC44-1C63-CCBB-767D-6DB7EB197AAD}"/>
              </a:ext>
            </a:extLst>
          </p:cNvPr>
          <p:cNvSpPr/>
          <p:nvPr/>
        </p:nvSpPr>
        <p:spPr>
          <a:xfrm>
            <a:off x="1117516" y="4486625"/>
            <a:ext cx="10461868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r>
              <a:rPr lang="en-US" sz="2800" dirty="0"/>
              <a:t>At this stage, only input is collected — </a:t>
            </a:r>
            <a:r>
              <a:rPr lang="en-US" sz="2800" b="1" dirty="0"/>
              <a:t>no authentication is done yet</a:t>
            </a:r>
            <a:r>
              <a:rPr lang="en-US" sz="2800" dirty="0"/>
              <a:t>.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927482-3045-9B65-1815-2FF86F834C21}"/>
              </a:ext>
            </a:extLst>
          </p:cNvPr>
          <p:cNvSpPr/>
          <p:nvPr/>
        </p:nvSpPr>
        <p:spPr>
          <a:xfrm>
            <a:off x="1168199" y="5527035"/>
            <a:ext cx="10461868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r>
              <a:rPr lang="en-US" sz="2800" dirty="0"/>
              <a:t>At this stage, only input is collected — </a:t>
            </a:r>
            <a:r>
              <a:rPr lang="en-US" sz="2800" b="1" dirty="0"/>
              <a:t>no authentication is done yet</a:t>
            </a:r>
            <a:r>
              <a:rPr lang="en-US" sz="2800" dirty="0"/>
              <a:t>.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73428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0627FE7-0422-EE4E-32BD-870CBB2B48ED}"/>
              </a:ext>
            </a:extLst>
          </p:cNvPr>
          <p:cNvSpPr/>
          <p:nvPr/>
        </p:nvSpPr>
        <p:spPr>
          <a:xfrm>
            <a:off x="1145333" y="1187762"/>
            <a:ext cx="10461868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The controller checks whether the required fields are provided or not.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D5A988-D74A-51E3-E235-EF48D72C27F4}"/>
              </a:ext>
            </a:extLst>
          </p:cNvPr>
          <p:cNvSpPr/>
          <p:nvPr/>
        </p:nvSpPr>
        <p:spPr>
          <a:xfrm>
            <a:off x="1117516" y="325760"/>
            <a:ext cx="10461868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 </a:t>
            </a:r>
            <a:r>
              <a:rPr lang="en-US" sz="2800" dirty="0"/>
              <a:t>Request Reaches the Controller Layer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A9D82A-C1EC-6E1D-C181-B9F5DEC82151}"/>
              </a:ext>
            </a:extLst>
          </p:cNvPr>
          <p:cNvSpPr/>
          <p:nvPr/>
        </p:nvSpPr>
        <p:spPr>
          <a:xfrm>
            <a:off x="1117515" y="2077921"/>
            <a:ext cx="10520569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 </a:t>
            </a:r>
            <a:r>
              <a:rPr lang="en-IN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IF VALID THEN SEND TO SERVICE LAYER OTHERWISE GENERATE ERROR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2F8C7E-9B64-D8EE-BC3E-7B5FB29C2D6D}"/>
              </a:ext>
            </a:extLst>
          </p:cNvPr>
          <p:cNvSpPr/>
          <p:nvPr/>
        </p:nvSpPr>
        <p:spPr>
          <a:xfrm>
            <a:off x="1066626" y="2986819"/>
            <a:ext cx="10461868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2800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 </a:t>
            </a:r>
            <a:r>
              <a:rPr lang="en-IN" sz="2800" dirty="0"/>
              <a:t>service layer processes authentication logic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7AA5352-0D13-2D1D-3830-6ED3D59C4DFD}"/>
              </a:ext>
            </a:extLst>
          </p:cNvPr>
          <p:cNvSpPr/>
          <p:nvPr/>
        </p:nvSpPr>
        <p:spPr>
          <a:xfrm>
            <a:off x="1137338" y="3875895"/>
            <a:ext cx="10461868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/>
              <a:t>Service Layer Handles Business Logic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A14312-2E87-36DE-8DBF-CD81617799AE}"/>
              </a:ext>
            </a:extLst>
          </p:cNvPr>
          <p:cNvSpPr/>
          <p:nvPr/>
        </p:nvSpPr>
        <p:spPr>
          <a:xfrm>
            <a:off x="1117515" y="4768769"/>
            <a:ext cx="10461868" cy="72008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/>
              <a:t>It calls the </a:t>
            </a:r>
            <a:r>
              <a:rPr lang="en-US" b="1" dirty="0"/>
              <a:t>Repository layer</a:t>
            </a:r>
            <a:r>
              <a:rPr lang="en-US" dirty="0"/>
              <a:t> to fetch the user record from the database</a:t>
            </a:r>
            <a:r>
              <a:rPr lang="en-US" sz="2800" dirty="0"/>
              <a:t>.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A02232D-325A-787F-99F4-76FD33E2D11B}"/>
              </a:ext>
            </a:extLst>
          </p:cNvPr>
          <p:cNvSpPr/>
          <p:nvPr/>
        </p:nvSpPr>
        <p:spPr>
          <a:xfrm>
            <a:off x="1105457" y="5657845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it match id and password that is in hashed form if match then login success 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3CDDA2-4535-49A4-CB6A-49AA2A35626F}"/>
              </a:ext>
            </a:extLst>
          </p:cNvPr>
          <p:cNvSpPr/>
          <p:nvPr/>
        </p:nvSpPr>
        <p:spPr>
          <a:xfrm>
            <a:off x="981844" y="693931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/>
              <a:t>If authentication is successful, the system creates a </a:t>
            </a:r>
            <a:r>
              <a:rPr lang="en-US" b="1" dirty="0"/>
              <a:t>Session / Token</a:t>
            </a:r>
            <a:r>
              <a:rPr lang="en-US" dirty="0"/>
              <a:t>.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833A3F61-9F6F-94E0-8C32-64F6A0856FF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998068" y="1806867"/>
            <a:ext cx="490711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After authentication, authorization begins.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Different users get different access levels: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Admin → Full access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Staff → Limited access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14A955-F2CC-5E84-50D3-4C8BD9A4FBF4}"/>
              </a:ext>
            </a:extLst>
          </p:cNvPr>
          <p:cNvSpPr txBox="1"/>
          <p:nvPr/>
        </p:nvSpPr>
        <p:spPr>
          <a:xfrm>
            <a:off x="2998068" y="2996952"/>
            <a:ext cx="6108568" cy="35133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n-IN" sz="2800" b="1" kern="0" dirty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Classes involved</a:t>
            </a:r>
            <a:endParaRPr lang="en-IN" sz="2400" b="1" kern="100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4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AuthController</a:t>
            </a:r>
            <a:endParaRPr lang="en-IN" sz="20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4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AuthService</a:t>
            </a:r>
            <a:endParaRPr lang="en-IN" sz="20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400" b="1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</a:t>
            </a:r>
            <a:endParaRPr lang="en-IN" sz="20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4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UserRepository</a:t>
            </a:r>
            <a:endParaRPr lang="en-IN" sz="20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4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JWTUtility</a:t>
            </a:r>
            <a:endParaRPr lang="en-IN" sz="20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ü"/>
              <a:tabLst>
                <a:tab pos="457200" algn="l"/>
              </a:tabLst>
            </a:pPr>
            <a:r>
              <a:rPr lang="en-IN" sz="2400" b="1" kern="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EmailService</a:t>
            </a:r>
            <a:r>
              <a:rPr lang="en-IN" sz="2400" kern="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(for forgot password)</a:t>
            </a:r>
            <a:endParaRPr lang="en-IN" sz="2000" kern="1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2168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30003-0584-1AEA-494A-7BE52BCCB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MODULE 2 :-Product &amp; Inventory Management System</a:t>
            </a:r>
            <a:br>
              <a:rPr lang="en-US" dirty="0"/>
            </a:br>
            <a:r>
              <a:rPr lang="en-IN" dirty="0"/>
              <a:t>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3F28CCE-7278-0096-704D-85CDE89E2EE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68415" y="1412776"/>
            <a:ext cx="905199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This system is designed to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manage products and inventory in an organization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helps track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stock availability, product details, and inventory movement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Users can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add, update, delete, and view products and stock records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system reduces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manual work, errors, and data loss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improves </a:t>
            </a:r>
            <a:r>
              <a:rPr kumimoji="0" lang="en-US" altLang="en-US" sz="18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accuracy, efficiency, and real-time monitoring of inventory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5" name="Picture Placeholder 6">
            <a:extLst>
              <a:ext uri="{FF2B5EF4-FFF2-40B4-BE49-F238E27FC236}">
                <a16:creationId xmlns:a16="http://schemas.microsoft.com/office/drawing/2014/main" id="{AC456711-9F9C-C039-219A-DC274ACB3E2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13" r="13113"/>
          <a:stretch>
            <a:fillRect/>
          </a:stretch>
        </p:blipFill>
        <p:spPr>
          <a:xfrm>
            <a:off x="3862164" y="3068960"/>
            <a:ext cx="3528392" cy="3265902"/>
          </a:xfrm>
          <a:prstGeom prst="snip2DiagRect">
            <a:avLst>
              <a:gd name="adj1" fmla="val 0"/>
              <a:gd name="adj2" fmla="val 10300"/>
            </a:avLst>
          </a:prstGeom>
        </p:spPr>
      </p:pic>
    </p:spTree>
    <p:extLst>
      <p:ext uri="{BB962C8B-B14F-4D97-AF65-F5344CB8AC3E}">
        <p14:creationId xmlns:p14="http://schemas.microsoft.com/office/powerpoint/2010/main" val="2026398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55A3A93-246E-AC27-02F9-17CFDDE255F9}"/>
              </a:ext>
            </a:extLst>
          </p:cNvPr>
          <p:cNvSpPr/>
          <p:nvPr/>
        </p:nvSpPr>
        <p:spPr>
          <a:xfrm>
            <a:off x="994772" y="274636"/>
            <a:ext cx="10461868" cy="81914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/>
              <a:t>In Step 1, the user selects a specific product or inventory operation, and the system sends this request to the backend for processing.”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6B49DD-1749-D9D0-9509-2E2F7D2B8D30}"/>
              </a:ext>
            </a:extLst>
          </p:cNvPr>
          <p:cNvSpPr/>
          <p:nvPr/>
        </p:nvSpPr>
        <p:spPr>
          <a:xfrm>
            <a:off x="994772" y="1150664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The operation be add/update/delete/view product 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049D8DE-08D0-2B51-DD5E-5BB03AEB885B}"/>
              </a:ext>
            </a:extLst>
          </p:cNvPr>
          <p:cNvSpPr/>
          <p:nvPr/>
        </p:nvSpPr>
        <p:spPr>
          <a:xfrm>
            <a:off x="1015542" y="1909682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it validate input is it valid or not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40B3F9-8295-0646-F26B-3E0F6497FCE8}"/>
              </a:ext>
            </a:extLst>
          </p:cNvPr>
          <p:cNvSpPr/>
          <p:nvPr/>
        </p:nvSpPr>
        <p:spPr>
          <a:xfrm>
            <a:off x="994772" y="2728823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/>
              <a:t>The controller works as the entry point. It validates the request and forwards it to the service layer for business processing.”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FA448A-BABA-CA9F-40EC-9687814F1941}"/>
              </a:ext>
            </a:extLst>
          </p:cNvPr>
          <p:cNvSpPr/>
          <p:nvPr/>
        </p:nvSpPr>
        <p:spPr>
          <a:xfrm>
            <a:off x="1013804" y="3561493"/>
            <a:ext cx="10461868" cy="720080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service layer check input if </a:t>
            </a:r>
            <a:r>
              <a:rPr lang="en-US" dirty="0" err="1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alreadt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exist then generate error, validate quantity </a:t>
            </a:r>
            <a:endParaRPr lang="en-IN" sz="2800" dirty="0">
              <a:ln w="0"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D09BCB-0863-9117-C959-911BEF6EA015}"/>
              </a:ext>
            </a:extLst>
          </p:cNvPr>
          <p:cNvSpPr/>
          <p:nvPr/>
        </p:nvSpPr>
        <p:spPr>
          <a:xfrm>
            <a:off x="1010729" y="4377369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/>
              <a:t>The Repository layer performs </a:t>
            </a:r>
            <a:r>
              <a:rPr lang="en-US" b="1" dirty="0"/>
              <a:t>database operations</a:t>
            </a:r>
            <a:r>
              <a:rPr lang="en-US" dirty="0"/>
              <a:t> like: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IN" sz="2800" dirty="0">
              <a:ln w="0"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C9A13BF-59DF-875F-2475-81F25913AD87}"/>
              </a:ext>
            </a:extLst>
          </p:cNvPr>
          <p:cNvSpPr/>
          <p:nvPr/>
        </p:nvSpPr>
        <p:spPr>
          <a:xfrm>
            <a:off x="994772" y="5159611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insert –update-view stock – delete product operation </a:t>
            </a:r>
            <a:endParaRPr lang="en-IN" sz="2800" dirty="0">
              <a:ln w="0"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BBEB488-F877-D8C4-0B4C-7DC587ACD8EA}"/>
              </a:ext>
            </a:extLst>
          </p:cNvPr>
          <p:cNvSpPr/>
          <p:nvPr/>
        </p:nvSpPr>
        <p:spPr>
          <a:xfrm>
            <a:off x="1010729" y="5968853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>
                <a:ln w="0"/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en-US" dirty="0"/>
              <a:t>Database Stores Product &amp; Stock Records</a:t>
            </a:r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endParaRPr lang="en-IN" sz="2800" dirty="0">
              <a:ln w="0"/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6189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802BF-A217-A297-0C68-A71AB665C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21A8C12-E287-321D-E7FC-2F390809D9B7}"/>
              </a:ext>
            </a:extLst>
          </p:cNvPr>
          <p:cNvSpPr/>
          <p:nvPr/>
        </p:nvSpPr>
        <p:spPr>
          <a:xfrm>
            <a:off x="1053852" y="166538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After successfully operation system update inventory status 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24FD7E-57A2-4163-DEC3-021BF28B1D1A}"/>
              </a:ext>
            </a:extLst>
          </p:cNvPr>
          <p:cNvSpPr/>
          <p:nvPr/>
        </p:nvSpPr>
        <p:spPr>
          <a:xfrm>
            <a:off x="1075427" y="981717"/>
            <a:ext cx="10461868" cy="72008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The backend sends a response to the UI.</a:t>
            </a:r>
            <a:endParaRPr lang="en-IN" sz="2800" dirty="0">
              <a:ln w="0"/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C12A922-E54F-2C14-9351-79C8DAC3F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988840"/>
            <a:ext cx="10360025" cy="4462463"/>
          </a:xfrm>
        </p:spPr>
        <p:txBody>
          <a:bodyPr/>
          <a:lstStyle/>
          <a:p>
            <a:pPr marL="0" indent="0">
              <a:buNone/>
            </a:pPr>
            <a:endParaRPr lang="en-IN" b="1" dirty="0"/>
          </a:p>
          <a:p>
            <a:r>
              <a:rPr lang="en-IN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Main class is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rgbClr val="FF0000"/>
                </a:solidFill>
              </a:rPr>
              <a:t>Product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rgbClr val="FF0000"/>
                </a:solidFill>
              </a:rPr>
              <a:t>Product Controller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rgbClr val="FF0000"/>
                </a:solidFill>
              </a:rPr>
              <a:t>Product Service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solidFill>
                  <a:srgbClr val="FF0000"/>
                </a:solidFill>
              </a:rPr>
              <a:t>Product </a:t>
            </a:r>
            <a:r>
              <a:rPr lang="en-IN" dirty="0" err="1">
                <a:solidFill>
                  <a:srgbClr val="FF0000"/>
                </a:solidFill>
              </a:rPr>
              <a:t>Respository</a:t>
            </a:r>
            <a:endParaRPr lang="en-IN" dirty="0">
              <a:solidFill>
                <a:srgbClr val="FF0000"/>
              </a:solidFill>
            </a:endParaRPr>
          </a:p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619462-8963-E1F6-5C83-E0CDF497C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6995" y="1988840"/>
            <a:ext cx="62103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14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388</TotalTime>
  <Words>1121</Words>
  <Application>Microsoft Office PowerPoint</Application>
  <PresentationFormat>Custom</PresentationFormat>
  <Paragraphs>205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Times New Roman</vt:lpstr>
      <vt:lpstr>Wingdings</vt:lpstr>
      <vt:lpstr>Tech 16x9</vt:lpstr>
      <vt:lpstr>Inventra – Intelligent Inventory Management System</vt:lpstr>
      <vt:lpstr>PowerPoint Presentation</vt:lpstr>
      <vt:lpstr>MODULE 1 - What is Authentication?</vt:lpstr>
      <vt:lpstr>BEHIND THE SCENE -SERVER</vt:lpstr>
      <vt:lpstr>PowerPoint Presentation</vt:lpstr>
      <vt:lpstr>PowerPoint Presentation</vt:lpstr>
      <vt:lpstr>MODULE 2 :-Product &amp; Inventory Management System  </vt:lpstr>
      <vt:lpstr>PowerPoint Presentation</vt:lpstr>
      <vt:lpstr>PowerPoint Presentation</vt:lpstr>
      <vt:lpstr>MODULE 3</vt:lpstr>
      <vt:lpstr>WHAT IS THE IDEA? </vt:lpstr>
      <vt:lpstr>WHY DO WE NEED THIS?</vt:lpstr>
      <vt:lpstr>UNDERSTAND THE REQUIREMENT</vt:lpstr>
      <vt:lpstr>DESIGN THE SOLUTION</vt:lpstr>
      <vt:lpstr>LOW STOCK ALERTS PSEUDOCODE </vt:lpstr>
      <vt:lpstr>CLASSES IN ALERT SERVICE</vt:lpstr>
      <vt:lpstr>CLASSES IN ALERT SERVICE</vt:lpstr>
      <vt:lpstr>CLASSES IN ALERT SERVICE</vt:lpstr>
      <vt:lpstr>CLASSES IN ALERT SERVICE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Nitish Kumar Chaudhary</dc:creator>
  <cp:lastModifiedBy>Nitish Kumar Chaudhary</cp:lastModifiedBy>
  <cp:revision>4</cp:revision>
  <dcterms:created xsi:type="dcterms:W3CDTF">2026-01-04T19:25:25Z</dcterms:created>
  <dcterms:modified xsi:type="dcterms:W3CDTF">2026-01-07T10:34:19Z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